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544" r:id="rId3"/>
    <p:sldId id="693" r:id="rId4"/>
    <p:sldId id="694" r:id="rId5"/>
    <p:sldId id="695" r:id="rId6"/>
    <p:sldId id="696" r:id="rId7"/>
    <p:sldId id="697" r:id="rId8"/>
    <p:sldId id="698" r:id="rId9"/>
    <p:sldId id="699" r:id="rId10"/>
    <p:sldId id="700" r:id="rId11"/>
    <p:sldId id="701" r:id="rId12"/>
    <p:sldId id="703" r:id="rId13"/>
    <p:sldId id="704" r:id="rId14"/>
    <p:sldId id="710" r:id="rId15"/>
    <p:sldId id="711" r:id="rId16"/>
    <p:sldId id="712" r:id="rId17"/>
    <p:sldId id="713" r:id="rId18"/>
    <p:sldId id="714" r:id="rId19"/>
    <p:sldId id="715" r:id="rId20"/>
    <p:sldId id="722" r:id="rId21"/>
    <p:sldId id="723" r:id="rId22"/>
    <p:sldId id="724" r:id="rId23"/>
    <p:sldId id="725" r:id="rId24"/>
    <p:sldId id="726" r:id="rId25"/>
    <p:sldId id="727" r:id="rId26"/>
    <p:sldId id="728" r:id="rId27"/>
    <p:sldId id="729" r:id="rId28"/>
    <p:sldId id="692" r:id="rId29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0099"/>
    <a:srgbClr val="FF0000"/>
    <a:srgbClr val="EBA905"/>
    <a:srgbClr val="00FF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Objects="1">
      <p:cViewPr varScale="1">
        <p:scale>
          <a:sx n="73" d="100"/>
          <a:sy n="73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32F6615-4AF5-46CC-9B7D-B5ACA5CA8634}" type="datetimeFigureOut">
              <a:rPr lang="en-US"/>
              <a:pPr>
                <a:defRPr/>
              </a:pPr>
              <a:t>10/18/2020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357DE68-661E-422A-8D1B-55B53F5EFF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75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57DE68-661E-422A-8D1B-55B53F5EFF0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55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6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the goal? If BFS</a:t>
            </a:r>
            <a:r>
              <a:rPr lang="en-US" baseline="0" dirty="0"/>
              <a:t> were a person, this is what would keep it up at night.</a:t>
            </a:r>
            <a:endParaRPr lang="en-US" dirty="0"/>
          </a:p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0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41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87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already failed, but forward checking does not detect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8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Mnemonic</a:t>
            </a:r>
            <a:r>
              <a:rPr lang="en-US" baseline="0" dirty="0"/>
              <a:t> – </a:t>
            </a:r>
            <a:r>
              <a:rPr lang="en-US" baseline="0" dirty="0" err="1"/>
              <a:t>csp</a:t>
            </a:r>
            <a:r>
              <a:rPr lang="en-US" baseline="0" dirty="0"/>
              <a:t> police checks my trunk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34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remids</a:t>
            </a:r>
            <a:r>
              <a:rPr lang="en-US" baseline="0" dirty="0"/>
              <a:t> you of a* - heuristic takes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7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</a:p>
          <a:p>
            <a:r>
              <a:rPr lang="en-US" baseline="0" dirty="0"/>
              <a:t>n^2*d*d^2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00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9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csp</a:t>
            </a:r>
            <a:r>
              <a:rPr lang="en-US" dirty="0"/>
              <a:t>? guess</a:t>
            </a:r>
          </a:p>
          <a:p>
            <a:r>
              <a:rPr lang="en-US" dirty="0"/>
              <a:t>coloring</a:t>
            </a:r>
            <a:r>
              <a:rPr lang="en-US" baseline="0" dirty="0"/>
              <a:t> problem; why does this make sense as problem? silly but good representation for real world problems, e.g. scheduling tasks that need resources – can’t run 2 tasks at the same time if they need the same resource</a:t>
            </a:r>
          </a:p>
          <a:p>
            <a:r>
              <a:rPr lang="en-US" baseline="0" dirty="0"/>
              <a:t>CSPs as a search problem?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4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back –</a:t>
            </a:r>
            <a:r>
              <a:rPr lang="en-US" baseline="0" dirty="0"/>
              <a:t> these are search problems, so we can now take a look at different problems we can use search for</a:t>
            </a:r>
          </a:p>
          <a:p>
            <a:r>
              <a:rPr lang="en-US" baseline="0" dirty="0"/>
              <a:t>Before we had planning; </a:t>
            </a:r>
          </a:p>
          <a:p>
            <a:r>
              <a:rPr lang="en-US" baseline="0" dirty="0"/>
              <a:t>Ninja robot knows where the gem is, but not how to get there</a:t>
            </a:r>
          </a:p>
          <a:p>
            <a:r>
              <a:rPr lang="en-US" baseline="0" dirty="0"/>
              <a:t>Identification; detective robot wants to know where the gem is – the goal is important, not the path; what is the depth?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8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Before: states were nodes, no</a:t>
            </a:r>
            <a:r>
              <a:rPr lang="en-US" baseline="0" dirty="0"/>
              <a:t> structure, just a set, they could be anything</a:t>
            </a:r>
            <a:endParaRPr lang="en-US" dirty="0"/>
          </a:p>
          <a:p>
            <a:r>
              <a:rPr lang="en-US" dirty="0"/>
              <a:t>Goal test</a:t>
            </a:r>
            <a:r>
              <a:rPr lang="en-US" baseline="0" dirty="0"/>
              <a:t> – like a judge; just makes decisions; you don’t know how; </a:t>
            </a:r>
            <a:endParaRPr lang="en-US" dirty="0"/>
          </a:p>
          <a:p>
            <a:r>
              <a:rPr lang="en-US" dirty="0"/>
              <a:t>Now: 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36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practice</a:t>
            </a:r>
            <a:r>
              <a:rPr lang="en-US" baseline="0" dirty="0"/>
              <a:t> formalizing real problems as search/</a:t>
            </a:r>
            <a:r>
              <a:rPr lang="en-US" baseline="0" dirty="0" err="1"/>
              <a:t>csp</a:t>
            </a:r>
            <a:r>
              <a:rPr lang="en-US" baseline="0" dirty="0"/>
              <a:t>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specify constraints in code/math? Implicit vs explicit. What might be explicit?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9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</a:t>
            </a:r>
            <a:r>
              <a:rPr lang="en-US" baseline="0" dirty="0"/>
              <a:t> constraints enough? No, there should be N queens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5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8D50-E265-4FBB-9AF4-1232766686DC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4874A-9F9C-412B-8B59-7BB7BD4CCB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11D7F-EB6F-44B1-A0EB-21B419147A24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279BF-7C38-49CF-A937-48071A4103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85562-C801-4171-B9EE-364F008EACF4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636E2-C54D-4D84-839B-83170FDE6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rgbClr val="002060"/>
                </a:solidFill>
                <a:latin typeface="Adobe Caslon Pro Bold" pitchFamily="18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rgbClr val="002060"/>
                </a:solidFill>
                <a:latin typeface="Adobe Caslon Pro" pitchFamily="18" charset="0"/>
              </a:defRPr>
            </a:lvl1pPr>
            <a:lvl2pPr>
              <a:defRPr sz="3200">
                <a:solidFill>
                  <a:srgbClr val="002060"/>
                </a:solidFill>
                <a:latin typeface="Adobe Caslon Pro" pitchFamily="18" charset="0"/>
              </a:defRPr>
            </a:lvl2pPr>
            <a:lvl3pPr>
              <a:defRPr sz="3200">
                <a:solidFill>
                  <a:srgbClr val="002060"/>
                </a:solidFill>
                <a:latin typeface="Adobe Caslon Pro" pitchFamily="18" charset="0"/>
              </a:defRPr>
            </a:lvl3pPr>
            <a:lvl4pPr>
              <a:defRPr sz="3200">
                <a:solidFill>
                  <a:srgbClr val="002060"/>
                </a:solidFill>
                <a:latin typeface="Adobe Caslon Pro" pitchFamily="18" charset="0"/>
              </a:defRPr>
            </a:lvl4pPr>
            <a:lvl5pPr>
              <a:defRPr sz="3200">
                <a:solidFill>
                  <a:srgbClr val="002060"/>
                </a:solidFill>
                <a:latin typeface="Adobe Caslon Pro" pitchFamily="18" charset="0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5F4A8-0454-440F-BCEA-904F4DED3CD0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D2F88-8A41-4E7F-9278-91FE67E35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B97A5-2904-40C6-86DF-763AE8912CAB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8AA93-391F-4BF1-AB24-EE1C18811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05826-1427-4D35-AE9A-2BADDEC79E30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9EF8F-76BF-4C1E-800D-331B123ED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F1B5B-FC08-43B6-BF38-F7097F87D021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3E7E-5A1B-47E5-978D-1F4346EAB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AB880-97CA-470E-9187-483C373F2EAB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9D76F-CB32-479A-B956-6E7A4C40D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B0D1D-0AA0-498E-8793-ECC3DCABC0F0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59A8A-7DBD-46DB-811A-0FD3F62D59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3C249-DF08-468C-B450-3D10E2504873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F6F4D-7262-49C8-A02A-33CDA8E5A9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19E13-D258-4092-86E3-51BACFD6F1C4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094D3-A18E-4A55-B245-DB9F8591A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400117" cy="112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86698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74947" y="64929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C5405A-292F-4C9E-8E81-8D0830EEC1A6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1" y="649290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32" y="6492901"/>
            <a:ext cx="1333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6B3258-B9C0-4096-B6BF-26A4F5876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5" descr="Picture 7.png"/>
          <p:cNvPicPr>
            <a:picLocks noChangeAspect="1"/>
          </p:cNvPicPr>
          <p:nvPr userDrawn="1"/>
        </p:nvPicPr>
        <p:blipFill>
          <a:blip r:embed="rId13"/>
          <a:srcRect l="1923" b="5336"/>
          <a:stretch>
            <a:fillRect/>
          </a:stretch>
        </p:blipFill>
        <p:spPr bwMode="auto">
          <a:xfrm>
            <a:off x="9740900" y="-23"/>
            <a:ext cx="2429933" cy="64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 userDrawn="1"/>
        </p:nvSpPr>
        <p:spPr>
          <a:xfrm>
            <a:off x="6174318" y="6459539"/>
            <a:ext cx="3105149" cy="49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209621" y="6459539"/>
            <a:ext cx="2982383" cy="4603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779187" y="6459539"/>
            <a:ext cx="3439583" cy="49213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2699" y="2"/>
            <a:ext cx="9412817" cy="1173163"/>
            <a:chOff x="-9525" y="0"/>
            <a:chExt cx="7059613" cy="1173163"/>
          </a:xfrm>
        </p:grpSpPr>
        <p:sp>
          <p:nvSpPr>
            <p:cNvPr id="12" name="Title 1"/>
            <p:cNvSpPr txBox="1">
              <a:spLocks/>
            </p:cNvSpPr>
            <p:nvPr/>
          </p:nvSpPr>
          <p:spPr bwMode="auto">
            <a:xfrm>
              <a:off x="0" y="0"/>
              <a:ext cx="7050088" cy="1125538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144000" algn="l" fontAlgn="b">
                <a:lnSpc>
                  <a:spcPct val="150000"/>
                </a:lnSpc>
                <a:spcBef>
                  <a:spcPts val="600"/>
                </a:spcBef>
              </a:pPr>
              <a:r>
                <a:rPr lang="en-US" sz="3600" b="1" dirty="0" smtClean="0">
                  <a:solidFill>
                    <a:srgbClr val="002060"/>
                  </a:solidFill>
                  <a:latin typeface="Adobe Caslon Pro Bold" pitchFamily="18" charset="0"/>
                </a:rPr>
                <a:t> </a:t>
              </a:r>
              <a:endParaRPr lang="en-IN" sz="3600" b="1" dirty="0">
                <a:solidFill>
                  <a:srgbClr val="002060"/>
                </a:solidFill>
                <a:latin typeface="Adobe Caslon Pro Bold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36825" y="1125538"/>
              <a:ext cx="2328863" cy="4762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14888" y="1125538"/>
              <a:ext cx="2235200" cy="444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9525" y="1125538"/>
              <a:ext cx="2581275" cy="47625"/>
            </a:xfrm>
            <a:prstGeom prst="rect">
              <a:avLst/>
            </a:prstGeom>
            <a:solidFill>
              <a:srgbClr val="FFC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6" name="TextBox 12"/>
          <p:cNvSpPr txBox="1">
            <a:spLocks noChangeArrowheads="1"/>
          </p:cNvSpPr>
          <p:nvPr userDrawn="1"/>
        </p:nvSpPr>
        <p:spPr bwMode="auto">
          <a:xfrm>
            <a:off x="9694353" y="571483"/>
            <a:ext cx="269667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99"/>
                </a:solidFill>
                <a:latin typeface="Helvetica" pitchFamily="34" charset="0"/>
                <a:cs typeface="Helvetica" pitchFamily="34" charset="0"/>
              </a:rPr>
              <a:t>BITS</a:t>
            </a:r>
            <a:r>
              <a:rPr lang="en-US" sz="2600" b="1" dirty="0">
                <a:solidFill>
                  <a:srgbClr val="000099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n-US" sz="2600" dirty="0">
                <a:solidFill>
                  <a:srgbClr val="000099"/>
                </a:solidFill>
                <a:latin typeface="Helvetica" pitchFamily="34" charset="0"/>
                <a:cs typeface="Helvetica" pitchFamily="34" charset="0"/>
              </a:rPr>
              <a:t>Pilani</a:t>
            </a:r>
          </a:p>
        </p:txBody>
      </p:sp>
      <p:sp>
        <p:nvSpPr>
          <p:cNvPr id="17" name="TextBox 13"/>
          <p:cNvSpPr txBox="1">
            <a:spLocks noChangeArrowheads="1"/>
          </p:cNvSpPr>
          <p:nvPr userDrawn="1"/>
        </p:nvSpPr>
        <p:spPr bwMode="auto">
          <a:xfrm>
            <a:off x="9696400" y="946915"/>
            <a:ext cx="21822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99"/>
                </a:solidFill>
                <a:latin typeface="Helvetica" pitchFamily="34" charset="0"/>
                <a:cs typeface="Helvetica" pitchFamily="34" charset="0"/>
              </a:rPr>
              <a:t>Pilani Campus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5" Type="http://schemas.openxmlformats.org/officeDocument/2006/relationships/tags" Target="../tags/tag10.xml"/><Relationship Id="rId10" Type="http://schemas.openxmlformats.org/officeDocument/2006/relationships/image" Target="../media/image19.png"/><Relationship Id="rId4" Type="http://schemas.openxmlformats.org/officeDocument/2006/relationships/tags" Target="../tags/tag9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tags" Target="../tags/tag1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4.png"/><Relationship Id="rId5" Type="http://schemas.openxmlformats.org/officeDocument/2006/relationships/tags" Target="../tags/tag15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1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8.png"/><Relationship Id="rId3" Type="http://schemas.openxmlformats.org/officeDocument/2006/relationships/tags" Target="../tags/tag2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7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5" Type="http://schemas.openxmlformats.org/officeDocument/2006/relationships/tags" Target="../tags/tag24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tags" Target="../tags/tag23.xml"/><Relationship Id="rId9" Type="http://schemas.openxmlformats.org/officeDocument/2006/relationships/image" Target="../media/image34.wmf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9" descr="11942.jpg"/>
          <p:cNvPicPr>
            <a:picLocks noChangeAspect="1"/>
          </p:cNvPicPr>
          <p:nvPr/>
        </p:nvPicPr>
        <p:blipFill rotWithShape="1">
          <a:blip r:embed="rId3">
            <a:lum bright="-20000" contrast="22000"/>
          </a:blip>
          <a:srcRect t="5436" b="48065"/>
          <a:stretch/>
        </p:blipFill>
        <p:spPr bwMode="auto">
          <a:xfrm>
            <a:off x="1" y="-2410"/>
            <a:ext cx="12191999" cy="702942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10075256" y="714358"/>
            <a:ext cx="1853392" cy="645915"/>
            <a:chOff x="6810375" y="833438"/>
            <a:chExt cx="1853392" cy="645915"/>
          </a:xfrm>
        </p:grpSpPr>
        <p:sp>
          <p:nvSpPr>
            <p:cNvPr id="5130" name="TextBox 12"/>
            <p:cNvSpPr txBox="1">
              <a:spLocks noChangeArrowheads="1"/>
            </p:cNvSpPr>
            <p:nvPr/>
          </p:nvSpPr>
          <p:spPr bwMode="auto">
            <a:xfrm>
              <a:off x="6810375" y="833438"/>
              <a:ext cx="1853392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600" b="1" dirty="0">
                  <a:solidFill>
                    <a:srgbClr val="FFFFFF"/>
                  </a:solidFill>
                  <a:latin typeface="Helvetica" pitchFamily="34" charset="0"/>
                  <a:cs typeface="Helvetica" pitchFamily="34" charset="0"/>
                </a:rPr>
                <a:t>BITS</a:t>
              </a:r>
              <a:r>
                <a:rPr lang="en-US" sz="26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Helvetica" pitchFamily="34" charset="0"/>
                  <a:cs typeface="Helvetica" pitchFamily="34" charset="0"/>
                </a:rPr>
                <a:t>Pilani</a:t>
              </a:r>
            </a:p>
          </p:txBody>
        </p:sp>
        <p:sp>
          <p:nvSpPr>
            <p:cNvPr id="5131" name="TextBox 13"/>
            <p:cNvSpPr txBox="1">
              <a:spLocks noChangeArrowheads="1"/>
            </p:cNvSpPr>
            <p:nvPr/>
          </p:nvSpPr>
          <p:spPr bwMode="auto">
            <a:xfrm>
              <a:off x="7312025" y="1171576"/>
              <a:ext cx="134043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Helvetica" pitchFamily="34" charset="0"/>
                  <a:cs typeface="Helvetica" pitchFamily="34" charset="0"/>
                </a:rPr>
                <a:t>Pilani Campus</a:t>
              </a:r>
              <a:endParaRPr lang="en-US" sz="1400" dirty="0">
                <a:latin typeface="Helvetica" pitchFamily="34" charset="0"/>
                <a:cs typeface="Helvetica" pitchFamily="34" charset="0"/>
              </a:endParaRPr>
            </a:p>
          </p:txBody>
        </p:sp>
      </p:grpSp>
      <p:pic>
        <p:nvPicPr>
          <p:cNvPr id="5132" name="Picture 15" descr="Picture 7.png"/>
          <p:cNvPicPr>
            <a:picLocks noChangeAspect="1"/>
          </p:cNvPicPr>
          <p:nvPr/>
        </p:nvPicPr>
        <p:blipFill>
          <a:blip r:embed="rId4"/>
          <a:srcRect l="1923" b="5336"/>
          <a:stretch>
            <a:fillRect/>
          </a:stretch>
        </p:blipFill>
        <p:spPr bwMode="auto">
          <a:xfrm>
            <a:off x="9667251" y="2"/>
            <a:ext cx="2193925" cy="69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-24680" y="3405898"/>
            <a:ext cx="11017224" cy="1841959"/>
            <a:chOff x="-24680" y="5633261"/>
            <a:chExt cx="8145017" cy="1612163"/>
          </a:xfrm>
        </p:grpSpPr>
        <p:sp>
          <p:nvSpPr>
            <p:cNvPr id="23" name="Rectangle 22"/>
            <p:cNvSpPr/>
            <p:nvPr/>
          </p:nvSpPr>
          <p:spPr>
            <a:xfrm>
              <a:off x="2982045" y="7153984"/>
              <a:ext cx="2730649" cy="914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15250" y="7153984"/>
              <a:ext cx="2605087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-24680" y="7153984"/>
              <a:ext cx="3006725" cy="91440"/>
            </a:xfrm>
            <a:prstGeom prst="rect">
              <a:avLst/>
            </a:prstGeom>
            <a:solidFill>
              <a:srgbClr val="FFC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5129" name="Picture 11" descr="logo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5026" y="5633261"/>
              <a:ext cx="1277650" cy="1417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519147" y="5753981"/>
              <a:ext cx="5542903" cy="10505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rgbClr val="FF0000"/>
                  </a:solidFill>
                  <a:latin typeface="Adobe Caslon Pro Bold" pitchFamily="18" charset="0"/>
                  <a:cs typeface="Helvetica"/>
                </a:rPr>
                <a:t>DSE CL 557  - Artificial and Computational Intelligence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 dirty="0" smtClean="0">
                <a:solidFill>
                  <a:srgbClr val="FF0000"/>
                </a:solidFill>
                <a:latin typeface="Adobe Caslon Pro Bold" pitchFamily="18" charset="0"/>
                <a:cs typeface="Helvetic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rgbClr val="000099"/>
                  </a:solidFill>
                  <a:latin typeface="Adobe Caslon Pro Bold" pitchFamily="18" charset="0"/>
                  <a:cs typeface="Helvetica"/>
                </a:rPr>
                <a:t>#8.  </a:t>
              </a:r>
              <a:r>
                <a:rPr lang="en-US" sz="2400" b="1" dirty="0" smtClean="0">
                  <a:solidFill>
                    <a:srgbClr val="000099"/>
                  </a:solidFill>
                  <a:latin typeface="Adobe Caslon Pro Bold" pitchFamily="18" charset="0"/>
                  <a:cs typeface="Helvetica"/>
                </a:rPr>
                <a:t>Constraint Satisfaction Problems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itchFamily="18" charset="0"/>
                <a:cs typeface="Helvetica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91344" y="2449182"/>
            <a:ext cx="3046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(some slides </a:t>
            </a:r>
            <a:r>
              <a:rPr lang="en-US" sz="900" dirty="0">
                <a:solidFill>
                  <a:schemeClr val="bg1"/>
                </a:solidFill>
                <a:latin typeface="Palatino"/>
                <a:cs typeface="Palatino"/>
              </a:rPr>
              <a:t>adapted </a:t>
            </a: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from </a:t>
            </a:r>
            <a:r>
              <a:rPr lang="en-US" sz="90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90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  </a:t>
            </a:r>
            <a:r>
              <a:rPr lang="en-IN" sz="900" dirty="0">
                <a:solidFill>
                  <a:schemeClr val="bg1"/>
                </a:solidFill>
              </a:rPr>
              <a:t>http://aima.cs.berkeley.edu/</a:t>
            </a: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)</a:t>
            </a:r>
            <a:endParaRPr lang="en-US" sz="900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344" y="5775647"/>
            <a:ext cx="3507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F8EA8C4-DC85-4AF6-93A9-6960CF029261}" type="datetime2">
              <a:rPr lang="en-US" sz="2400">
                <a:solidFill>
                  <a:schemeClr val="bg1"/>
                </a:solidFill>
                <a:latin typeface="Adobe Caslon Pro Bold" pitchFamily="18" charset="0"/>
                <a:cs typeface="Helvetica"/>
              </a:rPr>
              <a:pPr/>
              <a:t>Sunday, October 18, 2020</a:t>
            </a:fld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12224" y="5775647"/>
            <a:ext cx="2993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Caslon Pro Bold" pitchFamily="18" charset="0"/>
                <a:cs typeface="Helvetica"/>
              </a:rPr>
              <a:t>Dr. Saikishor Jangiti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1344" y="492185"/>
            <a:ext cx="4010705" cy="1856695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7C6EAC-FEB7-4B5B-9335-F3EFBD5BAF9F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4874A-9F9C-412B-8B59-7BB7BD4CCB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31283" y="1611540"/>
            <a:ext cx="4150020" cy="1948241"/>
          </a:xfrm>
          <a:prstGeom prst="rect">
            <a:avLst/>
          </a:prstGeom>
          <a:noFill/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5927" y="1637245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3870" y="2924944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183" y="2348880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633" y="4072270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3353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3352" y="4572002"/>
            <a:ext cx="7002160" cy="1264239"/>
          </a:xfrm>
          <a:prstGeom prst="rect">
            <a:avLst/>
          </a:prstGeom>
          <a:noFill/>
          <a:ln/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21EDDA-FF29-41E0-9F57-35F26D139A57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</a:t>
            </a:r>
            <a:r>
              <a:rPr lang="en-US" dirty="0" smtClean="0"/>
              <a:t>:</a:t>
            </a:r>
          </a:p>
          <a:p>
            <a:pPr marL="1828800" lvl="4" indent="0">
              <a:buNone/>
            </a:pPr>
            <a:endParaRPr lang="en-US" dirty="0" smtClean="0"/>
          </a:p>
          <a:p>
            <a:pPr lvl="1" eaLnBrk="1" hangingPunct="1"/>
            <a:r>
              <a:rPr lang="en-US" dirty="0" smtClean="0"/>
              <a:t>Constraints</a:t>
            </a:r>
            <a:r>
              <a:rPr lang="en-US" dirty="0"/>
              <a:t>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2176983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4923620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5282" y="3367881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4881" y="1510939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681" y="1663341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9745" y="2120541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683" y="2577741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683" y="3039703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859872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B17641-63CF-4461-94A4-CFA45CA0BA73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9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3" t="1076"/>
          <a:stretch>
            <a:fillRect/>
          </a:stretch>
        </p:blipFill>
        <p:spPr bwMode="auto">
          <a:xfrm>
            <a:off x="5159896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140701" y="1938400"/>
            <a:ext cx="3378200" cy="2057630"/>
          </a:xfrm>
          <a:prstGeom prst="rect">
            <a:avLst/>
          </a:prstGeom>
          <a:noFill/>
        </p:spPr>
      </p:pic>
      <p:sp>
        <p:nvSpPr>
          <p:cNvPr id="2" name="Rounded Rectangle 1"/>
          <p:cNvSpPr/>
          <p:nvPr/>
        </p:nvSpPr>
        <p:spPr>
          <a:xfrm>
            <a:off x="7391400" y="1676400"/>
            <a:ext cx="457200" cy="15240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91400" y="121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1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544072" y="4876800"/>
            <a:ext cx="6096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57200" y="4903440"/>
            <a:ext cx="41148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791472" y="3581400"/>
            <a:ext cx="6096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57200" y="4111352"/>
            <a:ext cx="41148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35871B-A7F0-45C4-9320-3241357F51FE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29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3" grpId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168008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168010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68011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168008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BB9D3D-BC18-456F-8E97-4BDAD058D038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51719" y="2852936"/>
            <a:ext cx="6248398" cy="2777687"/>
          </a:xfrm>
          <a:prstGeom prst="rect">
            <a:avLst/>
          </a:prstGeom>
          <a:noFill/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63D47F-8BD4-4AAD-A33D-F7DEE144C01A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9688" y="1497845"/>
            <a:ext cx="8866186" cy="4628320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64F35F-41B6-4178-BFCD-FE49D5D0C4C9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91944" y="1545936"/>
            <a:ext cx="5359576" cy="4169391"/>
          </a:xfrm>
          <a:prstGeom prst="rect">
            <a:avLst/>
          </a:prstGeom>
          <a:noFill/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400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65BFC4-1405-4771-AF97-0D19C81A339A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352800" y="21336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{WA=g}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26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{WA=r}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86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{NT=g}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4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54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1000" y="2743200"/>
            <a:ext cx="61722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28600" y="3962400"/>
            <a:ext cx="70104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-2164" y="6172200"/>
            <a:ext cx="9679563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6604905" y="1265026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676063-01BE-49B5-9124-6ADE7B0349B8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let’s see! 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8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8382000" y="1905000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43BDB6-C119-4C17-8AEC-F1C90A802C76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9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416" y="1163243"/>
            <a:ext cx="8382000" cy="523875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F087ED-5848-4B2D-B440-379C0EB561EE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1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552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Constraint Satisfaction Problem: </a:t>
            </a:r>
          </a:p>
          <a:p>
            <a:r>
              <a:rPr lang="en-US" dirty="0" smtClean="0"/>
              <a:t>Formulating </a:t>
            </a:r>
            <a:r>
              <a:rPr lang="en-US" dirty="0"/>
              <a:t>a CSP problem </a:t>
            </a:r>
          </a:p>
          <a:p>
            <a:r>
              <a:rPr lang="en-IN" dirty="0" smtClean="0"/>
              <a:t>Constraint </a:t>
            </a:r>
            <a:r>
              <a:rPr lang="en-IN" dirty="0"/>
              <a:t>propagation </a:t>
            </a:r>
          </a:p>
          <a:p>
            <a:r>
              <a:rPr lang="en-US" dirty="0" smtClean="0"/>
              <a:t>Sudoku </a:t>
            </a:r>
            <a:r>
              <a:rPr lang="en-US" dirty="0"/>
              <a:t>as CSP and constraint propagation to solve </a:t>
            </a:r>
          </a:p>
          <a:p>
            <a:r>
              <a:rPr lang="en-US" dirty="0" smtClean="0"/>
              <a:t>Local </a:t>
            </a:r>
            <a:r>
              <a:rPr lang="en-US" dirty="0"/>
              <a:t>search for CSP (Using 8- queens problem) </a:t>
            </a:r>
          </a:p>
          <a:p>
            <a:r>
              <a:rPr lang="en-IN" dirty="0" smtClean="0"/>
              <a:t>Applications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400" y="5852193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Reference: </a:t>
            </a:r>
            <a:r>
              <a:rPr lang="en-IN" dirty="0" smtClean="0"/>
              <a:t>Chapter 6.1, 6.2 &amp; 6.4 from </a:t>
            </a:r>
            <a:r>
              <a:rPr lang="en-IN" dirty="0"/>
              <a:t>AI: A modern approach (Russell, </a:t>
            </a:r>
            <a:r>
              <a:rPr lang="en-IN" dirty="0" err="1"/>
              <a:t>Norvig</a:t>
            </a:r>
            <a:r>
              <a:rPr lang="en-IN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91290A-75D3-4752-82B4-E7005197630F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384720" y="5926110"/>
            <a:ext cx="1135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"/>
                <a:cs typeface="Palatino"/>
              </a:rPr>
              <a:t>Keep track of domains for unassigned variables and cross off bad options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C55BBC-D37D-4690-84AC-30C14EDD1B70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8966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502" b="67024"/>
          <a:stretch>
            <a:fillRect/>
          </a:stretch>
        </p:blipFill>
        <p:spPr bwMode="auto">
          <a:xfrm>
            <a:off x="1828800" y="28956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036" r="14557"/>
          <a:stretch>
            <a:fillRect/>
          </a:stretch>
        </p:blipFill>
        <p:spPr bwMode="auto">
          <a:xfrm>
            <a:off x="2514601" y="41148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32138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33483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31006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31376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34424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6351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51054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5626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60870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7432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7432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7432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EF8A6D-F614-436E-9699-E4111EC8B3D9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4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9408368" cy="1143000"/>
          </a:xfrm>
        </p:spPr>
        <p:txBody>
          <a:bodyPr/>
          <a:lstStyle/>
          <a:p>
            <a:r>
              <a:rPr lang="en-US" sz="24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2E7B85-0C08-4748-821D-D79CDDFD3AA3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8993717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" t="42619" r="14586"/>
          <a:stretch>
            <a:fillRect/>
          </a:stretch>
        </p:blipFill>
        <p:spPr bwMode="auto">
          <a:xfrm>
            <a:off x="3082752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061" t="470" r="31633" b="65372"/>
          <a:stretch>
            <a:fillRect/>
          </a:stretch>
        </p:blipFill>
        <p:spPr bwMode="auto">
          <a:xfrm>
            <a:off x="263352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357013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949153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872952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1330153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1406353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1411583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759152" y="3657600"/>
            <a:ext cx="457200" cy="5334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026352" y="3657600"/>
            <a:ext cx="457200" cy="5334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E5A27A-D8BA-447D-877F-EE23C3251BB6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8993717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solidFill>
                  <a:srgbClr val="008000"/>
                </a:solidFill>
              </a:rPr>
              <a:t>Forward checking?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/>
              <a:t>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 flipH="1">
            <a:off x="4569759" y="3192288"/>
            <a:ext cx="1219199" cy="83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94FDA2-8380-824D-A039-CDDFD0903D1F}"/>
              </a:ext>
            </a:extLst>
          </p:cNvPr>
          <p:cNvSpPr/>
          <p:nvPr/>
        </p:nvSpPr>
        <p:spPr>
          <a:xfrm>
            <a:off x="5114633" y="2809691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B5D822-10DE-4307-86D6-3B565F138625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8000"/>
                </a:solidFill>
              </a:rPr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486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3058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2108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7BA6B3-C6C5-4547-B24F-7E49217990D5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3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8000"/>
                </a:solidFill>
              </a:rPr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4419600" y="1981200"/>
            <a:ext cx="7620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05200" y="2819400"/>
            <a:ext cx="35052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3276600"/>
            <a:ext cx="8382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483C98-B6D5-44E7-B814-00394390DF5F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9336" y="1468583"/>
            <a:ext cx="5159067" cy="426467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537592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583312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613792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781432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651892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811912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537592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552832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750952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651892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712852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613792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811912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 rot="19921456">
            <a:off x="6195658" y="233085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 rot="8645891">
            <a:off x="5688594" y="2090014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3920" y="1600200"/>
            <a:ext cx="933641" cy="990600"/>
          </a:xfrm>
          <a:prstGeom prst="rect">
            <a:avLst/>
          </a:prstGeom>
        </p:spPr>
      </p:pic>
      <p:sp>
        <p:nvSpPr>
          <p:cNvPr id="47" name="Freeform 17"/>
          <p:cNvSpPr>
            <a:spLocks/>
          </p:cNvSpPr>
          <p:nvPr/>
        </p:nvSpPr>
        <p:spPr bwMode="auto">
          <a:xfrm rot="10591576">
            <a:off x="6522340" y="261720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3920" y="3810000"/>
            <a:ext cx="685800" cy="685800"/>
          </a:xfrm>
          <a:prstGeom prst="rect">
            <a:avLst/>
          </a:prstGeom>
        </p:spPr>
      </p:pic>
      <p:sp>
        <p:nvSpPr>
          <p:cNvPr id="49" name="Freeform 17"/>
          <p:cNvSpPr>
            <a:spLocks/>
          </p:cNvSpPr>
          <p:nvPr/>
        </p:nvSpPr>
        <p:spPr bwMode="auto">
          <a:xfrm rot="19921456">
            <a:off x="6119459" y="438825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AA41E8-5628-45DA-BF9D-433716F5D0B4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96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E46B82-9B9B-4EE0-9F58-5280F069FF6C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D59A8A-7DBD-46DB-811A-0FD3F62D594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3392" y="2132856"/>
            <a:ext cx="8064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7030A0"/>
                </a:solidFill>
              </a:rPr>
              <a:t>Thank you for your Attention </a:t>
            </a:r>
          </a:p>
          <a:p>
            <a:pPr algn="ctr"/>
            <a:endParaRPr lang="en-US" sz="4800" dirty="0" smtClean="0">
              <a:solidFill>
                <a:srgbClr val="7030A0"/>
              </a:solidFill>
            </a:endParaRPr>
          </a:p>
          <a:p>
            <a:pPr algn="ctr"/>
            <a:endParaRPr lang="en-US" sz="4800" dirty="0">
              <a:solidFill>
                <a:srgbClr val="7030A0"/>
              </a:solidFill>
            </a:endParaRPr>
          </a:p>
          <a:p>
            <a:pPr algn="ctr"/>
            <a:r>
              <a:rPr lang="en-US" sz="4800" dirty="0" smtClean="0">
                <a:solidFill>
                  <a:srgbClr val="7030A0"/>
                </a:solidFill>
              </a:rPr>
              <a:t>Any more queries</a:t>
            </a:r>
            <a:endParaRPr lang="en-IN" sz="4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9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32114" y="1905000"/>
            <a:ext cx="7736292" cy="35813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15240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N 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4112" y="3505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1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7512" y="3048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2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9812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domain 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24384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constraints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3455" y="5442029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states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1155" y="5485468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goal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30407" y="5490642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successor function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8129" y="583662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partial assignment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17790" y="5843617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complete; satisfies constraints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91944" y="616231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assign an unassigned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AF9AD6-4DF6-4E5B-8F67-B2F9FD383E82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94851" y="3736379"/>
            <a:ext cx="3067051" cy="2665413"/>
          </a:xfrm>
          <a:prstGeom prst="rect">
            <a:avLst/>
          </a:prstGeom>
          <a:noFill/>
        </p:spPr>
      </p:pic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892996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>
                <a:solidFill>
                  <a:srgbClr val="008000"/>
                </a:solidFill>
              </a:rPr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40070" y="1927878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462B-12F1-49B9-B7B0-0422AA1FB0DE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12024" y="1332965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98324" y="4228570"/>
            <a:ext cx="4320801" cy="2000249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9B805B-E4E8-4C25-A902-62475D14F75C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5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2135560" y="1306348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280E9D-5E15-4A8C-9D48-49395C7F69A4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7339366" y="1371600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80176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52C102-D9C3-4835-8A1E-4AA5F949EE71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7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4947" y="1484784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0FD9CB-FBE5-4540-9C06-40CACD5942B5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4112" y="1585353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1BDAD8-287E-42A7-A99F-DD6D84EB7D92}" type="datetime8">
              <a:rPr lang="en-US" smtClean="0"/>
              <a:t>10/18/2020 3:58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4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11959</TotalTime>
  <Words>1477</Words>
  <Application>Microsoft Office PowerPoint</Application>
  <PresentationFormat>Widescreen</PresentationFormat>
  <Paragraphs>371</Paragraphs>
  <Slides>28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Adobe Caslon Pro</vt:lpstr>
      <vt:lpstr>Adobe Caslon Pro Bold</vt:lpstr>
      <vt:lpstr>Arial</vt:lpstr>
      <vt:lpstr>Calibri</vt:lpstr>
      <vt:lpstr>Helvetica</vt:lpstr>
      <vt:lpstr>Helvetica Neue</vt:lpstr>
      <vt:lpstr>Palatino</vt:lpstr>
      <vt:lpstr>Palatino Linotype</vt:lpstr>
      <vt:lpstr>Symbol</vt:lpstr>
      <vt:lpstr>Times New Roman</vt:lpstr>
      <vt:lpstr>Wingdings</vt:lpstr>
      <vt:lpstr>Office Theme</vt:lpstr>
      <vt:lpstr>PowerPoint Presentation</vt:lpstr>
      <vt:lpstr>Today</vt:lpstr>
      <vt:lpstr>Constraint Satisfaction Problems</vt:lpstr>
      <vt:lpstr>What is Search For?</vt:lpstr>
      <vt:lpstr>Constraint Satisfaction Problems</vt:lpstr>
      <vt:lpstr>CSP Examples</vt:lpstr>
      <vt:lpstr>Example: Map Coloring</vt:lpstr>
      <vt:lpstr>Constraint Graphs</vt:lpstr>
      <vt:lpstr>Constraint Graphs</vt:lpstr>
      <vt:lpstr>Example: N-Queens</vt:lpstr>
      <vt:lpstr>Example: N-Queens</vt:lpstr>
      <vt:lpstr>Example: Cryptarithmetic</vt:lpstr>
      <vt:lpstr>Example: Sudoku</vt:lpstr>
      <vt:lpstr>Real-World CSPs</vt:lpstr>
      <vt:lpstr>Solving CSPs</vt:lpstr>
      <vt:lpstr>Standard Search Formulation</vt:lpstr>
      <vt:lpstr>Search Methods</vt:lpstr>
      <vt:lpstr>Search Methods</vt:lpstr>
      <vt:lpstr>Video of Demo Coloring -- DFS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Limitations of Arc Consistency</vt:lpstr>
      <vt:lpstr>PowerPoint Presentation</vt:lpstr>
    </vt:vector>
  </TitlesOfParts>
  <Company>ambiaance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saikishor jangiti</dc:creator>
  <cp:lastModifiedBy>Admin</cp:lastModifiedBy>
  <cp:revision>1158</cp:revision>
  <dcterms:created xsi:type="dcterms:W3CDTF">2011-05-03T06:18:41Z</dcterms:created>
  <dcterms:modified xsi:type="dcterms:W3CDTF">2020-10-18T11:51:05Z</dcterms:modified>
</cp:coreProperties>
</file>